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6" r:id="rId2"/>
  </p:sldMasterIdLst>
  <p:notesMasterIdLst>
    <p:notesMasterId r:id="rId33"/>
  </p:notesMasterIdLst>
  <p:sldIdLst>
    <p:sldId id="262" r:id="rId3"/>
    <p:sldId id="260" r:id="rId4"/>
    <p:sldId id="269" r:id="rId5"/>
    <p:sldId id="279" r:id="rId6"/>
    <p:sldId id="281" r:id="rId7"/>
    <p:sldId id="283" r:id="rId8"/>
    <p:sldId id="284" r:id="rId9"/>
    <p:sldId id="296" r:id="rId10"/>
    <p:sldId id="285" r:id="rId11"/>
    <p:sldId id="297" r:id="rId12"/>
    <p:sldId id="287" r:id="rId13"/>
    <p:sldId id="288" r:id="rId14"/>
    <p:sldId id="289" r:id="rId15"/>
    <p:sldId id="290" r:id="rId16"/>
    <p:sldId id="301" r:id="rId17"/>
    <p:sldId id="292" r:id="rId18"/>
    <p:sldId id="305" r:id="rId19"/>
    <p:sldId id="278" r:id="rId20"/>
    <p:sldId id="280" r:id="rId21"/>
    <p:sldId id="268" r:id="rId22"/>
    <p:sldId id="274" r:id="rId23"/>
    <p:sldId id="275" r:id="rId24"/>
    <p:sldId id="298" r:id="rId25"/>
    <p:sldId id="299" r:id="rId26"/>
    <p:sldId id="302" r:id="rId27"/>
    <p:sldId id="303" r:id="rId28"/>
    <p:sldId id="304" r:id="rId29"/>
    <p:sldId id="276" r:id="rId30"/>
    <p:sldId id="293" r:id="rId31"/>
    <p:sldId id="273" r:id="rId3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A00"/>
    <a:srgbClr val="A0A0A0"/>
    <a:srgbClr val="414140"/>
    <a:srgbClr val="FEF1CC"/>
    <a:srgbClr val="DFE9F5"/>
    <a:srgbClr val="6092CD"/>
    <a:srgbClr val="E7EEE2"/>
    <a:srgbClr val="89AC6D"/>
    <a:srgbClr val="F3F7F0"/>
    <a:srgbClr val="EFF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07" autoAdjust="0"/>
    <p:restoredTop sz="94660"/>
  </p:normalViewPr>
  <p:slideViewPr>
    <p:cSldViewPr>
      <p:cViewPr varScale="1">
        <p:scale>
          <a:sx n="85" d="100"/>
          <a:sy n="85" d="100"/>
        </p:scale>
        <p:origin x="1332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8" d="100"/>
          <a:sy n="98" d="100"/>
        </p:scale>
        <p:origin x="266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F17F2-BFCB-4C6B-96D3-DFF1A89C38CB}" type="datetimeFigureOut">
              <a:rPr lang="de-DE" smtClean="0"/>
              <a:pPr/>
              <a:t>13.08.2023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2F269-CC82-4FD3-B5DC-0A6A965A9BDB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0483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6D729B3-C8DD-4C46-AB14-A2F5712CF3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7704" y="4458816"/>
            <a:ext cx="5256584" cy="4823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rgbClr val="414140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8896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2512"/>
            <a:ext cx="8398800" cy="5220000"/>
          </a:xfrm>
        </p:spPr>
        <p:txBody>
          <a:bodyPr vert="horz" lIns="0" tIns="0" rIns="0" bIns="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</a:lstStyle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4" name="Rechteck 3"/>
          <p:cNvSpPr/>
          <p:nvPr userDrawn="1"/>
        </p:nvSpPr>
        <p:spPr>
          <a:xfrm>
            <a:off x="0" y="720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Rechteck 4"/>
          <p:cNvSpPr/>
          <p:nvPr userDrawn="1"/>
        </p:nvSpPr>
        <p:spPr>
          <a:xfrm>
            <a:off x="0" y="6372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F672F40-8775-4180-8705-141BFFACA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CFturbo, Inc.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E2E307AD-BAD1-45DF-8EC1-AD89200D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26629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720000"/>
            <a:ext cx="9144000" cy="5664600"/>
          </a:xfrm>
          <a:prstGeom prst="rect">
            <a:avLst/>
          </a:prstGeom>
          <a:solidFill>
            <a:srgbClr val="EC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Rechteck 2"/>
          <p:cNvSpPr/>
          <p:nvPr userDrawn="1"/>
        </p:nvSpPr>
        <p:spPr>
          <a:xfrm>
            <a:off x="0" y="720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Rechteck 3"/>
          <p:cNvSpPr/>
          <p:nvPr userDrawn="1"/>
        </p:nvSpPr>
        <p:spPr>
          <a:xfrm>
            <a:off x="0" y="6372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2513"/>
            <a:ext cx="8421688" cy="4968875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605CFBA-C0D9-4E8F-B4C2-4FF4A3408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noProof="0"/>
              <a:t>CFturbo, Inc.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14E538-B390-4C86-BA92-05B87466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9149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Grau-Gelb">
    <p:bg>
      <p:bgPr>
        <a:solidFill>
          <a:srgbClr val="FBB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720000"/>
            <a:ext cx="9144000" cy="5664600"/>
          </a:xfrm>
          <a:prstGeom prst="rect">
            <a:avLst/>
          </a:prstGeom>
          <a:solidFill>
            <a:srgbClr val="EC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Rechteck 3"/>
          <p:cNvSpPr/>
          <p:nvPr userDrawn="1"/>
        </p:nvSpPr>
        <p:spPr>
          <a:xfrm>
            <a:off x="0" y="6372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2513"/>
            <a:ext cx="8421688" cy="4968875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605CFBA-C0D9-4E8F-B4C2-4FF4A3408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CFturbo, Inc.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14E538-B390-4C86-BA92-05B87466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0321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Gelb">
    <p:bg>
      <p:bgPr>
        <a:solidFill>
          <a:srgbClr val="FBB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2513"/>
            <a:ext cx="8421688" cy="4968875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605CFBA-C0D9-4E8F-B4C2-4FF4A3408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CFturbo, Inc.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14E538-B390-4C86-BA92-05B87466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1824518-822E-4E95-9D8E-233D3F1930FD}"/>
              </a:ext>
            </a:extLst>
          </p:cNvPr>
          <p:cNvSpPr/>
          <p:nvPr userDrawn="1"/>
        </p:nvSpPr>
        <p:spPr>
          <a:xfrm>
            <a:off x="0" y="720000"/>
            <a:ext cx="9144000" cy="10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327B077-1E3F-4098-93E0-0243D300AF2A}"/>
              </a:ext>
            </a:extLst>
          </p:cNvPr>
          <p:cNvSpPr/>
          <p:nvPr userDrawn="1"/>
        </p:nvSpPr>
        <p:spPr>
          <a:xfrm>
            <a:off x="0" y="6372000"/>
            <a:ext cx="9144000" cy="10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0879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w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AutoShape 3"/>
          <p:cNvSpPr>
            <a:spLocks noChangeAspect="1" noChangeArrowheads="1" noTextEdit="1"/>
          </p:cNvSpPr>
          <p:nvPr userDrawn="1"/>
        </p:nvSpPr>
        <p:spPr bwMode="auto">
          <a:xfrm>
            <a:off x="1223963" y="1619250"/>
            <a:ext cx="6624637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873" y="2564904"/>
            <a:ext cx="5220816" cy="116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6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7880341" y="6523200"/>
            <a:ext cx="864096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0" hangingPunct="1"/>
            <a:fld id="{0084E9FB-EA14-4872-839F-9FC68C99C013}" type="slidenum">
              <a:rPr lang="en-US" sz="1000" b="0" i="0" kern="1200" baseline="0" noProof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  <a:cs typeface="+mn-cs"/>
              </a:rPr>
              <a:pPr marL="0" algn="r" defTabSz="914400" rtl="0" eaLnBrk="1" latinLnBrk="0" hangingPunct="1"/>
              <a:t>‹#›</a:t>
            </a:fld>
            <a:r>
              <a:rPr lang="en-US" sz="1000" b="0" i="0" kern="12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  <a:cs typeface="+mn-cs"/>
              </a:rPr>
              <a:t>/30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6074" y="1052513"/>
            <a:ext cx="8398363" cy="5328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3C1B819B-93F7-43D1-A9D7-C5000519EDE4}"/>
              </a:ext>
            </a:extLst>
          </p:cNvPr>
          <p:cNvSpPr txBox="1">
            <a:spLocks/>
          </p:cNvSpPr>
          <p:nvPr userDrawn="1"/>
        </p:nvSpPr>
        <p:spPr>
          <a:xfrm>
            <a:off x="346074" y="6523200"/>
            <a:ext cx="1872000" cy="118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700" kern="1200">
                <a:solidFill>
                  <a:srgbClr val="414140"/>
                </a:solidFill>
                <a:latin typeface="Roboto" pitchFamily="50" charset="0"/>
                <a:ea typeface="Roboto" pitchFamily="50" charset="0"/>
                <a:cs typeface="Roboto" pitchFamily="50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t>May 20, </a:t>
            </a:r>
            <a:r>
              <a:rPr lang="en-US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</a:t>
            </a:r>
          </a:p>
        </p:txBody>
      </p:sp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1D7E2C79-50D9-4813-A5F9-462FA14C0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394278" cy="348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A07307-F723-4131-BF11-EAC036C28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CFturbo, Inc.</a:t>
            </a:r>
            <a:endParaRPr lang="en-US" noProof="0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544" y="408316"/>
            <a:ext cx="934456" cy="2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2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4" r:id="rId2"/>
    <p:sldLayoutId id="2147483706" r:id="rId3"/>
    <p:sldLayoutId id="2147483705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200" b="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4pPr>
      <a:lvl5pPr marL="2057400" indent="-228600" algn="l" defTabSz="914400" rtl="0" eaLnBrk="1" latinLnBrk="0" hangingPunct="1">
        <a:lnSpc>
          <a:spcPts val="3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8">
          <p15:clr>
            <a:srgbClr val="F26B43"/>
          </p15:clr>
        </p15:guide>
        <p15:guide id="2" pos="5511">
          <p15:clr>
            <a:srgbClr val="F26B43"/>
          </p15:clr>
        </p15:guide>
        <p15:guide id="3" orient="horz" pos="663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379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10B3EC9-C583-4537-824C-AA672AC29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5400" y="4343400"/>
            <a:ext cx="6550496" cy="482352"/>
          </a:xfrm>
        </p:spPr>
        <p:txBody>
          <a:bodyPr/>
          <a:lstStyle/>
          <a:p>
            <a:r>
              <a:rPr lang="de-DE" sz="3000" dirty="0"/>
              <a:t>Design Variation + Performance Map Using SimericsMP</a:t>
            </a:r>
          </a:p>
          <a:p>
            <a:r>
              <a:rPr lang="de-DE" sz="3000" dirty="0"/>
              <a:t> Python Script Solution</a:t>
            </a:r>
          </a:p>
        </p:txBody>
      </p:sp>
    </p:spTree>
    <p:extLst>
      <p:ext uri="{BB962C8B-B14F-4D97-AF65-F5344CB8AC3E}">
        <p14:creationId xmlns:p14="http://schemas.microsoft.com/office/powerpoint/2010/main" val="3780054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075" y="1052512"/>
            <a:ext cx="3997325" cy="5220000"/>
          </a:xfrm>
        </p:spPr>
        <p:txBody>
          <a:bodyPr>
            <a:normAutofit/>
          </a:bodyPr>
          <a:lstStyle/>
          <a:p>
            <a:r>
              <a:rPr lang="de-DE" sz="1600" dirty="0"/>
              <a:t>Click </a:t>
            </a:r>
            <a:r>
              <a:rPr lang="de-DE" sz="1600" b="1" dirty="0"/>
              <a:t>Add</a:t>
            </a:r>
            <a:endParaRPr lang="de-DE" sz="1600" dirty="0"/>
          </a:p>
          <a:p>
            <a:r>
              <a:rPr lang="de-DE" sz="1600" dirty="0"/>
              <a:t>Click</a:t>
            </a:r>
            <a:r>
              <a:rPr lang="de-DE" sz="1600" b="1" dirty="0"/>
              <a:t> Save as... </a:t>
            </a:r>
            <a:r>
              <a:rPr lang="de-DE" sz="1600" dirty="0"/>
              <a:t>and</a:t>
            </a:r>
            <a:r>
              <a:rPr lang="de-DE" sz="1600" b="1" dirty="0"/>
              <a:t> </a:t>
            </a:r>
            <a:r>
              <a:rPr lang="de-DE" sz="1600" dirty="0"/>
              <a:t>save the CFturbo Batch File to the project folder with the marker that suggests the </a:t>
            </a:r>
            <a:r>
              <a:rPr lang="de-DE" sz="1600" i="1" dirty="0"/>
              <a:t>transient</a:t>
            </a:r>
            <a:r>
              <a:rPr lang="de-DE" sz="1600" dirty="0"/>
              <a:t> solver type (e.g. axial-fan_v1_transient.cft-batch)</a:t>
            </a:r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58A837-5EEB-9E55-A58D-2A249D449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10" y="1143000"/>
            <a:ext cx="4484056" cy="484163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0A76688-9758-5F2A-3A1A-0BEBD428A9C1}"/>
              </a:ext>
            </a:extLst>
          </p:cNvPr>
          <p:cNvSpPr/>
          <p:nvPr/>
        </p:nvSpPr>
        <p:spPr>
          <a:xfrm rot="682210">
            <a:off x="7710508" y="1832981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D2BE3A2-BEDE-2F61-1A14-99221F1EE600}"/>
              </a:ext>
            </a:extLst>
          </p:cNvPr>
          <p:cNvSpPr/>
          <p:nvPr/>
        </p:nvSpPr>
        <p:spPr>
          <a:xfrm rot="682210">
            <a:off x="4738709" y="101839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85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Open the project folder within the text editor and select the master.cftconf file</a:t>
            </a:r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63DF0C3-6E56-4C39-363C-EB3A2F8362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3749649" cy="433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0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[Project]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Assign the project name to </a:t>
            </a:r>
            <a:r>
              <a:rPr lang="de-DE" sz="1600" b="1" dirty="0"/>
              <a:t>project_name</a:t>
            </a:r>
          </a:p>
          <a:p>
            <a:pPr lvl="2"/>
            <a:r>
              <a:rPr lang="de-DE" sz="1600" dirty="0"/>
              <a:t>This should be consistent with the base file name and project folder named previously</a:t>
            </a:r>
          </a:p>
          <a:p>
            <a:pPr lvl="2"/>
            <a:endParaRPr lang="de-DE" sz="1600" dirty="0"/>
          </a:p>
          <a:p>
            <a:r>
              <a:rPr lang="de-DE" sz="2000" dirty="0"/>
              <a:t>Under </a:t>
            </a:r>
            <a:r>
              <a:rPr lang="de-DE" sz="2000" b="1" dirty="0"/>
              <a:t>[DesignVariation]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run_design_variation_bool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cft_version</a:t>
            </a:r>
            <a:r>
              <a:rPr lang="de-DE" sz="1600" dirty="0"/>
              <a:t> to the CFturbo version being used (e.g. </a:t>
            </a:r>
            <a:r>
              <a:rPr lang="de-DE" sz="1600" b="1" dirty="0"/>
              <a:t>2022.2.2</a:t>
            </a:r>
            <a:r>
              <a:rPr lang="de-DE" sz="1600" dirty="0"/>
              <a:t>)</a:t>
            </a:r>
          </a:p>
          <a:p>
            <a:pPr marL="914400" lvl="2" indent="0">
              <a:buNone/>
            </a:pPr>
            <a:endParaRPr lang="de-DE" sz="1600" dirty="0"/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2F90CEF-18DD-B67D-21AA-CCA0DFBE12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647"/>
          <a:stretch/>
        </p:blipFill>
        <p:spPr>
          <a:xfrm>
            <a:off x="2667000" y="4191000"/>
            <a:ext cx="4069433" cy="129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98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[Simerics]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run_simerics_bool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</a:p>
          <a:p>
            <a:pPr lvl="1"/>
            <a:r>
              <a:rPr lang="de-DE" sz="1600" dirty="0"/>
              <a:t>Set</a:t>
            </a:r>
            <a:r>
              <a:rPr lang="de-DE" sz="1600" b="1" dirty="0"/>
              <a:t> simerics_version </a:t>
            </a:r>
            <a:r>
              <a:rPr lang="de-DE" sz="1600" dirty="0"/>
              <a:t>to either </a:t>
            </a:r>
            <a:r>
              <a:rPr lang="de-DE" sz="1600" b="1" dirty="0"/>
              <a:t>SimericsMP</a:t>
            </a:r>
            <a:r>
              <a:rPr lang="de-DE" sz="1600" dirty="0"/>
              <a:t> or </a:t>
            </a:r>
            <a:r>
              <a:rPr lang="de-DE" sz="1600" b="1" dirty="0"/>
              <a:t>SimericsMP+</a:t>
            </a:r>
            <a:endParaRPr lang="de-DE" sz="2000" b="1" dirty="0"/>
          </a:p>
          <a:p>
            <a:pPr marL="457200" lvl="1" indent="0">
              <a:buNone/>
            </a:pPr>
            <a:endParaRPr lang="de-DE" sz="2000" dirty="0"/>
          </a:p>
          <a:p>
            <a:r>
              <a:rPr lang="de-DE" sz="2000" dirty="0"/>
              <a:t>Under </a:t>
            </a:r>
            <a:r>
              <a:rPr lang="de-DE" sz="2000" b="1" dirty="0"/>
              <a:t>[Steady]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avg_window</a:t>
            </a:r>
            <a:r>
              <a:rPr lang="de-DE" sz="1600" dirty="0"/>
              <a:t> to an appropriate integer value for averaging of iterations</a:t>
            </a:r>
          </a:p>
          <a:p>
            <a:pPr marL="457200" lvl="1" indent="0">
              <a:buNone/>
            </a:pPr>
            <a:endParaRPr lang="de-DE" sz="1600" dirty="0"/>
          </a:p>
          <a:p>
            <a:r>
              <a:rPr lang="de-DE" sz="2000" dirty="0"/>
              <a:t>Under </a:t>
            </a:r>
            <a:r>
              <a:rPr lang="de-DE" sz="2000" b="1" dirty="0"/>
              <a:t>[Transient]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</a:t>
            </a:r>
            <a:r>
              <a:rPr lang="de-DE" sz="1600" b="1" dirty="0"/>
              <a:t> run_transient_bool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  <a:r>
              <a:rPr lang="de-DE" sz="1600" dirty="0"/>
              <a:t> or </a:t>
            </a:r>
            <a:r>
              <a:rPr lang="de-DE" sz="1600" b="1" dirty="0"/>
              <a:t>False</a:t>
            </a:r>
            <a:endParaRPr lang="de-DE" sz="1600" dirty="0"/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avg_window</a:t>
            </a:r>
            <a:r>
              <a:rPr lang="de-DE" sz="1600" dirty="0"/>
              <a:t> to an appropriate integer value for averaging of timesteps</a:t>
            </a:r>
          </a:p>
          <a:p>
            <a:pPr lvl="1"/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DE72366-D6C3-E167-2456-9FEE0B046A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2" b="26610"/>
          <a:stretch/>
        </p:blipFill>
        <p:spPr>
          <a:xfrm>
            <a:off x="2724167" y="4495800"/>
            <a:ext cx="3642615" cy="175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76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[PerformanceMap]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run_performance_map_bool</a:t>
            </a:r>
            <a:r>
              <a:rPr lang="de-DE" sz="1600" dirty="0"/>
              <a:t> to </a:t>
            </a:r>
            <a:r>
              <a:rPr lang="de-DE" sz="1600" b="1" dirty="0"/>
              <a:t>False </a:t>
            </a:r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751C3B6-C769-0B22-8DE5-5D86869E71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18"/>
          <a:stretch/>
        </p:blipFill>
        <p:spPr>
          <a:xfrm>
            <a:off x="2204255" y="3505200"/>
            <a:ext cx="4735489" cy="130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39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Within the text editor, open terminal and run the master.py</a:t>
            </a:r>
          </a:p>
          <a:p>
            <a:r>
              <a:rPr lang="de-DE" sz="2000" dirty="0"/>
              <a:t>If using Visual Studio Code:</a:t>
            </a:r>
          </a:p>
          <a:p>
            <a:pPr lvl="1"/>
            <a:r>
              <a:rPr lang="de-DE" sz="1600" dirty="0"/>
              <a:t>Select </a:t>
            </a:r>
            <a:r>
              <a:rPr lang="de-DE" sz="1600" b="1" dirty="0"/>
              <a:t>Terminal</a:t>
            </a:r>
            <a:r>
              <a:rPr lang="de-DE" sz="1600" dirty="0"/>
              <a:t> &gt; </a:t>
            </a:r>
            <a:r>
              <a:rPr lang="de-DE" sz="1600" b="1" dirty="0"/>
              <a:t>New Terminal</a:t>
            </a:r>
          </a:p>
          <a:p>
            <a:pPr lvl="1"/>
            <a:r>
              <a:rPr lang="de-DE" sz="1600" dirty="0"/>
              <a:t>Within the Terminal type </a:t>
            </a:r>
            <a:r>
              <a:rPr lang="de-DE" sz="1600" b="1" dirty="0"/>
              <a:t>python master.py </a:t>
            </a:r>
            <a:r>
              <a:rPr lang="de-DE" sz="1600" dirty="0"/>
              <a:t>and click </a:t>
            </a:r>
            <a:r>
              <a:rPr lang="de-DE" sz="1600" b="1" dirty="0"/>
              <a:t>Enter</a:t>
            </a:r>
            <a:r>
              <a:rPr lang="de-DE" sz="1600" dirty="0"/>
              <a:t> on keyboard</a:t>
            </a:r>
          </a:p>
          <a:p>
            <a:pPr lvl="1"/>
            <a:r>
              <a:rPr lang="de-DE" sz="1600" dirty="0"/>
              <a:t>Use the </a:t>
            </a:r>
            <a:r>
              <a:rPr lang="de-DE" sz="1600" b="1" dirty="0"/>
              <a:t>pip3 install [library] </a:t>
            </a:r>
            <a:r>
              <a:rPr lang="de-DE" sz="1600" dirty="0"/>
              <a:t>command to install the necessary libraries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50" charset="0"/>
                <a:ea typeface="Roboto" pitchFamily="50" charset="0"/>
              </a:rPr>
              <a:t>The user is prompted to input information regarding subsecting control volumes within the flow path:</a:t>
            </a:r>
          </a:p>
          <a:p>
            <a:pPr lvl="1">
              <a:spcBef>
                <a:spcPts val="1000"/>
              </a:spcBef>
              <a:defRPr/>
            </a:pPr>
            <a:r>
              <a:rPr lang="de-DE" sz="1600" dirty="0">
                <a:solidFill>
                  <a:prstClr val="black"/>
                </a:solidFill>
              </a:rPr>
              <a:t>How many subsecting CVs they wish to examine</a:t>
            </a:r>
          </a:p>
          <a:p>
            <a:pPr lvl="1">
              <a:spcBef>
                <a:spcPts val="1000"/>
              </a:spcBef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50" charset="0"/>
                <a:ea typeface="Roboto" pitchFamily="50" charset="0"/>
              </a:rPr>
              <a:t>The number associated with the initial/final component of each subsecting CV</a:t>
            </a:r>
          </a:p>
          <a:p>
            <a:pPr lvl="1">
              <a:spcBef>
                <a:spcPts val="1000"/>
              </a:spcBef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50" charset="0"/>
              <a:ea typeface="Roboto" pitchFamily="50" charset="0"/>
            </a:endParaRPr>
          </a:p>
          <a:p>
            <a:pPr marL="457200" lvl="1" indent="0">
              <a:spcBef>
                <a:spcPts val="1000"/>
              </a:spcBef>
              <a:buNone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50" charset="0"/>
              <a:ea typeface="Roboto" pitchFamily="50" charset="0"/>
            </a:endParaRPr>
          </a:p>
          <a:p>
            <a:pPr marL="914400" lvl="2" indent="0">
              <a:buNone/>
            </a:pPr>
            <a:endParaRPr lang="de-DE" sz="20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IV. Run master.py in VS 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BE2D6F3-82F8-AAE8-6053-8E1FE42B6F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6"/>
          <a:stretch/>
        </p:blipFill>
        <p:spPr>
          <a:xfrm>
            <a:off x="928216" y="4572000"/>
            <a:ext cx="7234518" cy="15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59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2000" dirty="0">
                <a:solidFill>
                  <a:prstClr val="black"/>
                </a:solidFill>
              </a:rPr>
              <a:t>Once </a:t>
            </a:r>
            <a:r>
              <a:rPr lang="de-DE" sz="2000" b="1" dirty="0">
                <a:solidFill>
                  <a:prstClr val="black"/>
                </a:solidFill>
              </a:rPr>
              <a:t>python master.py </a:t>
            </a:r>
            <a:r>
              <a:rPr lang="de-DE" sz="2000" dirty="0">
                <a:solidFill>
                  <a:prstClr val="black"/>
                </a:solidFill>
              </a:rPr>
              <a:t>is executed, the user will be prompted to fill a resultant .csv file with respective values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2000" dirty="0">
                <a:solidFill>
                  <a:prstClr val="black"/>
                </a:solidFill>
              </a:rPr>
              <a:t>Once done filling the .csv file with design parameter values, return to the Terminal and press </a:t>
            </a:r>
            <a:r>
              <a:rPr lang="de-DE" sz="2000" b="1" dirty="0">
                <a:solidFill>
                  <a:prstClr val="black"/>
                </a:solidFill>
              </a:rPr>
              <a:t>&lt;Enter&gt;</a:t>
            </a:r>
          </a:p>
          <a:p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645526" cy="348338"/>
          </a:xfrm>
        </p:spPr>
        <p:txBody>
          <a:bodyPr>
            <a:normAutofit fontScale="90000"/>
          </a:bodyPr>
          <a:lstStyle/>
          <a:p>
            <a:r>
              <a:rPr lang="de-DE" dirty="0"/>
              <a:t>V. </a:t>
            </a:r>
            <a:r>
              <a:rPr lang="de-DE" sz="2700" dirty="0"/>
              <a:t>Fill in Design Parameter Values in .csv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F69EC9-F796-483A-6014-EB8F0DDAEA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648" y="2362200"/>
            <a:ext cx="5306154" cy="1253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05F797-3DEE-4633-E9FE-677D35C50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0805" y="3886200"/>
            <a:ext cx="5699292" cy="129170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789B49C-DF0B-49FF-8C85-68DEB10969CB}"/>
              </a:ext>
            </a:extLst>
          </p:cNvPr>
          <p:cNvSpPr/>
          <p:nvPr/>
        </p:nvSpPr>
        <p:spPr>
          <a:xfrm rot="2830757">
            <a:off x="4358105" y="3281484"/>
            <a:ext cx="952900" cy="248428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0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2000" dirty="0">
                <a:solidFill>
                  <a:prstClr val="black"/>
                </a:solidFill>
              </a:rPr>
              <a:t>Manual convergence control can be analyzed simultaneously within the SimericsMP application</a:t>
            </a:r>
          </a:p>
          <a:p>
            <a:r>
              <a:rPr lang="de-DE" sz="2000" dirty="0"/>
              <a:t>Wait for the program to finish</a:t>
            </a:r>
          </a:p>
          <a:p>
            <a:r>
              <a:rPr lang="de-DE" sz="2000" dirty="0"/>
              <a:t>Within File Explorer, open the resultant .csv files</a:t>
            </a:r>
          </a:p>
          <a:p>
            <a:r>
              <a:rPr lang="de-DE" sz="2000" dirty="0"/>
              <a:t>The averaged results of performance characteristics for each Cfturbo design are displayed</a:t>
            </a:r>
          </a:p>
          <a:p>
            <a:pPr lvl="1"/>
            <a:r>
              <a:rPr lang="de-DE" sz="1600" dirty="0"/>
              <a:t>The user should examine the performance of each design and run the following performance map script for the optimal design</a:t>
            </a:r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marL="457200" lvl="1" indent="0">
              <a:buNone/>
            </a:pPr>
            <a:endParaRPr lang="de-DE" sz="1600" dirty="0"/>
          </a:p>
          <a:p>
            <a:pPr marL="457200" lvl="1" indent="0">
              <a:buNone/>
            </a:pPr>
            <a:endParaRPr lang="de-DE" sz="1600" dirty="0"/>
          </a:p>
          <a:p>
            <a:pPr marL="457200" lvl="1" indent="0">
              <a:buNone/>
            </a:pPr>
            <a:endParaRPr lang="de-DE" sz="1600" dirty="0"/>
          </a:p>
          <a:p>
            <a:r>
              <a:rPr lang="de-DE" sz="2000" b="1" dirty="0">
                <a:solidFill>
                  <a:prstClr val="black"/>
                </a:solidFill>
              </a:rPr>
              <a:t>Note:</a:t>
            </a:r>
            <a:r>
              <a:rPr lang="de-DE" sz="2000" b="1" dirty="0"/>
              <a:t> </a:t>
            </a:r>
            <a:r>
              <a:rPr lang="de-DE" sz="2000" dirty="0"/>
              <a:t>Within the Terminal, a </a:t>
            </a:r>
            <a:r>
              <a:rPr lang="de-DE" sz="2000" b="1" dirty="0"/>
              <a:t>“Fatal Error (MGI)“ </a:t>
            </a:r>
            <a:r>
              <a:rPr lang="de-DE" sz="2000" dirty="0"/>
              <a:t>message might be prompted... Ignore this!</a:t>
            </a:r>
            <a:endParaRPr lang="de-DE" sz="20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de-DE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VI. </a:t>
            </a:r>
            <a:r>
              <a:rPr lang="de-DE" sz="2800" dirty="0"/>
              <a:t>Open Results .csv File for Post-Processing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9420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General Outline - Performance Map: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Create and Prepare Project Folder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CFturbo Design Export to SimericsMP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User Modification of master.cftconf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Run master.py within Visual Studio Code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Open Results .csv File for Post-Processing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Map Using SMP </a:t>
            </a:r>
            <a:r>
              <a:rPr lang="en-US" b="1" dirty="0"/>
              <a:t>(B Only)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953090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Create and name a project folder accordingly</a:t>
            </a:r>
          </a:p>
          <a:p>
            <a:r>
              <a:rPr lang="de-DE" sz="2000" dirty="0"/>
              <a:t>Download the CFturbo python scripts from github repository and place within project folder:</a:t>
            </a:r>
          </a:p>
          <a:p>
            <a:pPr lvl="1"/>
            <a:r>
              <a:rPr lang="de-DE" sz="1600" dirty="0"/>
              <a:t>master.cftconf</a:t>
            </a:r>
          </a:p>
          <a:p>
            <a:pPr lvl="1"/>
            <a:r>
              <a:rPr lang="de-DE" sz="1600" dirty="0"/>
              <a:t>master.py</a:t>
            </a:r>
          </a:p>
          <a:p>
            <a:pPr lvl="1"/>
            <a:r>
              <a:rPr lang="de-DE" sz="1600" dirty="0"/>
              <a:t>modify_spro.py</a:t>
            </a:r>
          </a:p>
          <a:p>
            <a:pPr marL="0" indent="0">
              <a:buNone/>
            </a:pPr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I. Create and Prepare Project Folder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624C08-0373-A6BC-CBB8-1307548410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205035"/>
            <a:ext cx="6858000" cy="315394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0F7C0FF-EE14-DD51-4FD9-55AAA80DFACF}"/>
              </a:ext>
            </a:extLst>
          </p:cNvPr>
          <p:cNvSpPr/>
          <p:nvPr/>
        </p:nvSpPr>
        <p:spPr>
          <a:xfrm rot="5117515">
            <a:off x="7220837" y="344390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43A233-3495-1896-B6D2-EDF4A1E9AD33}"/>
              </a:ext>
            </a:extLst>
          </p:cNvPr>
          <p:cNvSpPr/>
          <p:nvPr/>
        </p:nvSpPr>
        <p:spPr>
          <a:xfrm rot="21267374">
            <a:off x="4554556" y="5892941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89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2000" b="1" dirty="0"/>
              <a:t>Objectives: </a:t>
            </a:r>
          </a:p>
          <a:p>
            <a:pPr marL="800100" lvl="1" indent="-342900">
              <a:buFont typeface="+mj-lt"/>
              <a:buAutoNum type="alphaUcPeriod"/>
            </a:pPr>
            <a:r>
              <a:rPr lang="de-DE" sz="1600" dirty="0"/>
              <a:t>Instantly create multiple CFturbo designs with varying design parameters for study of optimization and sensitivity </a:t>
            </a:r>
            <a:r>
              <a:rPr lang="de-DE" sz="1600" b="1" dirty="0"/>
              <a:t>(slide #3)</a:t>
            </a:r>
          </a:p>
          <a:p>
            <a:pPr marL="800100" lvl="1" indent="-342900">
              <a:buFont typeface="+mj-lt"/>
              <a:buAutoNum type="alphaUcPeriod"/>
            </a:pPr>
            <a:r>
              <a:rPr lang="de-DE" sz="1600" dirty="0"/>
              <a:t>Streamline the workflow that is running multiple simulations using SimericsMP to construct a performance map </a:t>
            </a:r>
            <a:r>
              <a:rPr lang="de-DE" sz="1600" b="1" dirty="0"/>
              <a:t>(slide #19)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2000" b="1" dirty="0"/>
              <a:t>Prerequisites:</a:t>
            </a:r>
          </a:p>
          <a:p>
            <a:pPr lvl="1"/>
            <a:r>
              <a:rPr lang="de-DE" sz="1600" dirty="0"/>
              <a:t>Cfturbo</a:t>
            </a:r>
          </a:p>
          <a:p>
            <a:pPr lvl="2"/>
            <a:r>
              <a:rPr lang="de-DE" sz="1600" dirty="0"/>
              <a:t>https://cfturbo.com/software/download</a:t>
            </a:r>
          </a:p>
          <a:p>
            <a:pPr lvl="1"/>
            <a:r>
              <a:rPr lang="de-DE" sz="1600" dirty="0"/>
              <a:t>SimericsMP</a:t>
            </a:r>
          </a:p>
          <a:p>
            <a:pPr lvl="1"/>
            <a:r>
              <a:rPr lang="de-DE" sz="1600" dirty="0"/>
              <a:t>Python</a:t>
            </a:r>
          </a:p>
          <a:p>
            <a:pPr lvl="2"/>
            <a:r>
              <a:rPr lang="de-DE" sz="1600" dirty="0"/>
              <a:t>https://www.python.org/downloads/</a:t>
            </a:r>
          </a:p>
          <a:p>
            <a:pPr lvl="1"/>
            <a:r>
              <a:rPr lang="de-DE" sz="1600" dirty="0"/>
              <a:t>Text Editor (Visual Studio Code)</a:t>
            </a:r>
          </a:p>
          <a:p>
            <a:pPr lvl="2"/>
            <a:r>
              <a:rPr lang="de-DE" sz="1600" dirty="0"/>
              <a:t>https://code.visualstudio.com/download</a:t>
            </a:r>
          </a:p>
          <a:p>
            <a:pPr lvl="2"/>
            <a:r>
              <a:rPr lang="de-DE" sz="1600" dirty="0"/>
              <a:t>Python Extension </a:t>
            </a:r>
          </a:p>
          <a:p>
            <a:pPr lvl="1"/>
            <a:r>
              <a:rPr lang="de-DE" sz="1600" dirty="0"/>
              <a:t>Microsoft Excel</a:t>
            </a:r>
          </a:p>
          <a:p>
            <a:pPr lvl="1"/>
            <a:r>
              <a:rPr lang="de-DE" sz="1600" dirty="0"/>
              <a:t>CFturbo Inc. Python Scripts </a:t>
            </a:r>
          </a:p>
          <a:p>
            <a:pPr lvl="2"/>
            <a:r>
              <a:rPr lang="de-DE" sz="1600" dirty="0"/>
              <a:t>https://github.com/sandschristopher/master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Objectives + Prerequisites</a:t>
            </a:r>
          </a:p>
        </p:txBody>
      </p:sp>
    </p:spTree>
    <p:extLst>
      <p:ext uri="{BB962C8B-B14F-4D97-AF65-F5344CB8AC3E}">
        <p14:creationId xmlns:p14="http://schemas.microsoft.com/office/powerpoint/2010/main" val="2619458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5959EB2-3A04-E634-09B7-1687CD5172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79" b="33333"/>
          <a:stretch/>
        </p:blipFill>
        <p:spPr>
          <a:xfrm>
            <a:off x="2362200" y="2362200"/>
            <a:ext cx="4165891" cy="3810000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Open the optimal design Cfturbo Design file, select </a:t>
            </a:r>
            <a:r>
              <a:rPr lang="de-DE" sz="2000" b="1" dirty="0"/>
              <a:t>Export</a:t>
            </a:r>
          </a:p>
          <a:p>
            <a:r>
              <a:rPr lang="de-DE" sz="2000" dirty="0"/>
              <a:t>Under </a:t>
            </a:r>
            <a:r>
              <a:rPr lang="de-DE" sz="2000" b="1" dirty="0"/>
              <a:t>Export interfaces </a:t>
            </a:r>
            <a:r>
              <a:rPr lang="de-DE" sz="2000" dirty="0"/>
              <a:t>open</a:t>
            </a:r>
            <a:r>
              <a:rPr lang="de-DE" sz="2000" b="1" dirty="0"/>
              <a:t> CFD </a:t>
            </a:r>
            <a:r>
              <a:rPr lang="de-DE" sz="2000" dirty="0"/>
              <a:t>and select </a:t>
            </a:r>
            <a:r>
              <a:rPr lang="de-DE" sz="2000" b="1" dirty="0"/>
              <a:t>Simerics</a:t>
            </a:r>
          </a:p>
          <a:p>
            <a:r>
              <a:rPr lang="de-DE" sz="2000" dirty="0"/>
              <a:t>Under</a:t>
            </a:r>
            <a:r>
              <a:rPr lang="de-DE" sz="2000" b="1" dirty="0"/>
              <a:t> Components </a:t>
            </a:r>
            <a:r>
              <a:rPr lang="de-DE" sz="2000" dirty="0"/>
              <a:t>check the design parts to include in the simulations geometry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51BEB73-7852-4484-A96C-D11058FD0C5B}"/>
              </a:ext>
            </a:extLst>
          </p:cNvPr>
          <p:cNvSpPr/>
          <p:nvPr/>
        </p:nvSpPr>
        <p:spPr>
          <a:xfrm rot="21267374">
            <a:off x="1535206" y="6000318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F608530-8033-4410-B336-5AF4474CF12A}"/>
              </a:ext>
            </a:extLst>
          </p:cNvPr>
          <p:cNvSpPr/>
          <p:nvPr/>
        </p:nvSpPr>
        <p:spPr>
          <a:xfrm rot="17315811">
            <a:off x="3920248" y="331469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66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7F0195BE-F1B3-4834-2AA7-C650DBDDF0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77" t="3468" b="28889"/>
          <a:stretch/>
        </p:blipFill>
        <p:spPr>
          <a:xfrm>
            <a:off x="3458780" y="2702859"/>
            <a:ext cx="2226440" cy="3578617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Under </a:t>
            </a:r>
            <a:r>
              <a:rPr lang="de-DE" sz="1800" b="1" dirty="0"/>
              <a:t>Settings</a:t>
            </a:r>
            <a:r>
              <a:rPr lang="de-DE" sz="1800" dirty="0"/>
              <a:t>, ensure </a:t>
            </a:r>
            <a:r>
              <a:rPr lang="de-DE" sz="1800" b="1" dirty="0"/>
              <a:t>Export all files </a:t>
            </a:r>
            <a:r>
              <a:rPr lang="de-DE" sz="1800" dirty="0"/>
              <a:t>is selected in the dropdown menu</a:t>
            </a:r>
          </a:p>
          <a:p>
            <a:r>
              <a:rPr lang="de-DE" sz="1800" dirty="0"/>
              <a:t>Select </a:t>
            </a:r>
            <a:r>
              <a:rPr lang="de-DE" sz="1800" b="1" dirty="0"/>
              <a:t>Solver</a:t>
            </a:r>
            <a:r>
              <a:rPr lang="de-DE" sz="1800" dirty="0"/>
              <a:t> and choose the </a:t>
            </a:r>
            <a:r>
              <a:rPr lang="de-DE" sz="1800" b="1" dirty="0"/>
              <a:t>Steady</a:t>
            </a:r>
            <a:r>
              <a:rPr lang="de-DE" sz="1800" dirty="0"/>
              <a:t> solver type from the dropdown menu</a:t>
            </a:r>
          </a:p>
          <a:p>
            <a:pPr lvl="1"/>
            <a:r>
              <a:rPr lang="de-DE" sz="1400" dirty="0"/>
              <a:t>steady simulations are necessary to run transient simulations</a:t>
            </a:r>
          </a:p>
          <a:p>
            <a:r>
              <a:rPr lang="de-DE" sz="1800" dirty="0"/>
              <a:t>Denote the </a:t>
            </a:r>
            <a:r>
              <a:rPr lang="de-DE" sz="1800" b="1" dirty="0"/>
              <a:t>base file name </a:t>
            </a:r>
            <a:r>
              <a:rPr lang="de-DE" sz="1800" dirty="0"/>
              <a:t>with the marker that suggests the </a:t>
            </a:r>
            <a:r>
              <a:rPr lang="de-DE" sz="1800" i="1" dirty="0"/>
              <a:t>steady</a:t>
            </a:r>
            <a:r>
              <a:rPr lang="de-DE" sz="1800" dirty="0"/>
              <a:t> solver type (_steady)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 (Cont.)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791AF7B-0321-4DE6-B501-274FCE803AE7}"/>
              </a:ext>
            </a:extLst>
          </p:cNvPr>
          <p:cNvSpPr/>
          <p:nvPr/>
        </p:nvSpPr>
        <p:spPr>
          <a:xfrm rot="10800000">
            <a:off x="5596884" y="346538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44F6B0E-F204-4533-A161-8A81426419B0}"/>
              </a:ext>
            </a:extLst>
          </p:cNvPr>
          <p:cNvSpPr/>
          <p:nvPr/>
        </p:nvSpPr>
        <p:spPr>
          <a:xfrm rot="11234979">
            <a:off x="5497473" y="294757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68B2FBA-B276-4E74-B72E-D5D68CF76CCE}"/>
              </a:ext>
            </a:extLst>
          </p:cNvPr>
          <p:cNvSpPr/>
          <p:nvPr/>
        </p:nvSpPr>
        <p:spPr>
          <a:xfrm rot="21267374">
            <a:off x="2523680" y="612930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74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3AEF9E01-4693-4576-B909-DBAB7D5CE0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78"/>
          <a:stretch/>
        </p:blipFill>
        <p:spPr>
          <a:xfrm>
            <a:off x="255340" y="3124200"/>
            <a:ext cx="8705847" cy="2494533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Assign the project folder to the </a:t>
            </a:r>
            <a:r>
              <a:rPr lang="de-DE" sz="2000" b="1" dirty="0"/>
              <a:t>Directory</a:t>
            </a:r>
          </a:p>
          <a:p>
            <a:r>
              <a:rPr lang="de-DE" sz="2000" dirty="0"/>
              <a:t>Select </a:t>
            </a:r>
            <a:r>
              <a:rPr lang="de-DE" sz="2000" b="1" dirty="0"/>
              <a:t>Export </a:t>
            </a:r>
          </a:p>
          <a:p>
            <a:r>
              <a:rPr lang="de-DE" sz="2000" dirty="0"/>
              <a:t>Note: If </a:t>
            </a:r>
            <a:r>
              <a:rPr lang="de-DE" sz="2000" b="1" dirty="0"/>
              <a:t>Transient </a:t>
            </a:r>
            <a:r>
              <a:rPr lang="de-DE" sz="2000" dirty="0"/>
              <a:t>simulation results are desired, </a:t>
            </a:r>
            <a:r>
              <a:rPr lang="de-DE" sz="2000" b="1" dirty="0"/>
              <a:t>Steady</a:t>
            </a:r>
            <a:r>
              <a:rPr lang="de-DE" sz="2000" dirty="0"/>
              <a:t> simulations should be run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 (Cont.)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E4F5213-D4BF-4F70-8171-1C2C6C4B0C0A}"/>
              </a:ext>
            </a:extLst>
          </p:cNvPr>
          <p:cNvSpPr/>
          <p:nvPr/>
        </p:nvSpPr>
        <p:spPr>
          <a:xfrm rot="14570947">
            <a:off x="864454" y="3703920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16982D-E192-42F2-852D-B611C8F8A5CE}"/>
              </a:ext>
            </a:extLst>
          </p:cNvPr>
          <p:cNvSpPr/>
          <p:nvPr/>
        </p:nvSpPr>
        <p:spPr>
          <a:xfrm rot="21267374">
            <a:off x="2752283" y="522155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18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60D279-D0F0-C838-2F84-471808EC5A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45" t="3891" b="27778"/>
          <a:stretch/>
        </p:blipFill>
        <p:spPr>
          <a:xfrm>
            <a:off x="3140749" y="2496459"/>
            <a:ext cx="2309791" cy="3747144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If transient simulation results are desired, then repeat:</a:t>
            </a:r>
          </a:p>
          <a:p>
            <a:pPr lvl="1"/>
            <a:r>
              <a:rPr lang="de-DE" sz="1400" dirty="0"/>
              <a:t>Under </a:t>
            </a:r>
            <a:r>
              <a:rPr lang="de-DE" sz="1400" b="1" dirty="0"/>
              <a:t>Settings</a:t>
            </a:r>
            <a:r>
              <a:rPr lang="de-DE" sz="1400" dirty="0"/>
              <a:t>, ensure </a:t>
            </a:r>
            <a:r>
              <a:rPr lang="de-DE" sz="1400" b="1" dirty="0"/>
              <a:t>Export all files </a:t>
            </a:r>
            <a:r>
              <a:rPr lang="de-DE" sz="1400" dirty="0"/>
              <a:t>is selected in the dropdown menu</a:t>
            </a:r>
          </a:p>
          <a:p>
            <a:pPr lvl="1"/>
            <a:r>
              <a:rPr lang="de-DE" sz="1400" dirty="0"/>
              <a:t>Select </a:t>
            </a:r>
            <a:r>
              <a:rPr lang="de-DE" sz="1400" b="1" dirty="0"/>
              <a:t>Solver</a:t>
            </a:r>
            <a:r>
              <a:rPr lang="de-DE" sz="1400" dirty="0"/>
              <a:t> and choose the </a:t>
            </a:r>
            <a:r>
              <a:rPr lang="de-DE" sz="1400" b="1" dirty="0"/>
              <a:t>Transient</a:t>
            </a:r>
            <a:r>
              <a:rPr lang="de-DE" sz="1400" dirty="0"/>
              <a:t> solver type from the dropdown menu</a:t>
            </a:r>
          </a:p>
          <a:p>
            <a:pPr lvl="2"/>
            <a:r>
              <a:rPr lang="de-DE" sz="1400" dirty="0"/>
              <a:t>steady simulations are necessary to run transient simulations</a:t>
            </a:r>
          </a:p>
          <a:p>
            <a:pPr lvl="1"/>
            <a:r>
              <a:rPr lang="de-DE" sz="1400" dirty="0"/>
              <a:t>Denote the </a:t>
            </a:r>
            <a:r>
              <a:rPr lang="de-DE" sz="1400" b="1" dirty="0"/>
              <a:t>base file name </a:t>
            </a:r>
            <a:r>
              <a:rPr lang="de-DE" sz="1400" dirty="0"/>
              <a:t>with the marker that suggests the </a:t>
            </a:r>
            <a:r>
              <a:rPr lang="de-DE" sz="1400" i="1" dirty="0"/>
              <a:t>transient</a:t>
            </a:r>
            <a:r>
              <a:rPr lang="de-DE" sz="1400" dirty="0"/>
              <a:t> solver type (_transient)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 (Cont.)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791AF7B-0321-4DE6-B501-274FCE803AE7}"/>
              </a:ext>
            </a:extLst>
          </p:cNvPr>
          <p:cNvSpPr/>
          <p:nvPr/>
        </p:nvSpPr>
        <p:spPr>
          <a:xfrm rot="10800000">
            <a:off x="5410200" y="3266452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44F6B0E-F204-4533-A161-8A81426419B0}"/>
              </a:ext>
            </a:extLst>
          </p:cNvPr>
          <p:cNvSpPr/>
          <p:nvPr/>
        </p:nvSpPr>
        <p:spPr>
          <a:xfrm rot="11234979">
            <a:off x="5461615" y="271897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68B2FBA-B276-4E74-B72E-D5D68CF76CCE}"/>
              </a:ext>
            </a:extLst>
          </p:cNvPr>
          <p:cNvSpPr/>
          <p:nvPr/>
        </p:nvSpPr>
        <p:spPr>
          <a:xfrm rot="21267374">
            <a:off x="2268381" y="6059752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19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EF9E01-4693-4576-B909-DBAB7D5CE0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15" b="-137"/>
          <a:stretch/>
        </p:blipFill>
        <p:spPr>
          <a:xfrm>
            <a:off x="255340" y="3124200"/>
            <a:ext cx="8705847" cy="2494533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Assign the project folder to the </a:t>
            </a:r>
            <a:r>
              <a:rPr lang="de-DE" sz="2000" b="1" dirty="0"/>
              <a:t>Directory</a:t>
            </a:r>
          </a:p>
          <a:p>
            <a:r>
              <a:rPr lang="de-DE" sz="2000" dirty="0"/>
              <a:t>Select </a:t>
            </a:r>
            <a:r>
              <a:rPr lang="de-DE" sz="2000" b="1" dirty="0"/>
              <a:t>Export </a:t>
            </a:r>
          </a:p>
          <a:p>
            <a:r>
              <a:rPr lang="de-DE" sz="2000" dirty="0"/>
              <a:t>Note: If </a:t>
            </a:r>
            <a:r>
              <a:rPr lang="de-DE" sz="2000" b="1" dirty="0"/>
              <a:t>Transient </a:t>
            </a:r>
            <a:r>
              <a:rPr lang="de-DE" sz="2000" dirty="0"/>
              <a:t>simulation results are desired, </a:t>
            </a:r>
            <a:r>
              <a:rPr lang="de-DE" sz="2000" b="1" dirty="0"/>
              <a:t>Steady</a:t>
            </a:r>
            <a:r>
              <a:rPr lang="de-DE" sz="2000" dirty="0"/>
              <a:t> simulations should be run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 (Cont.)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E4F5213-D4BF-4F70-8171-1C2C6C4B0C0A}"/>
              </a:ext>
            </a:extLst>
          </p:cNvPr>
          <p:cNvSpPr/>
          <p:nvPr/>
        </p:nvSpPr>
        <p:spPr>
          <a:xfrm rot="14570947">
            <a:off x="864454" y="3703920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16982D-E192-42F2-852D-B611C8F8A5CE}"/>
              </a:ext>
            </a:extLst>
          </p:cNvPr>
          <p:cNvSpPr/>
          <p:nvPr/>
        </p:nvSpPr>
        <p:spPr>
          <a:xfrm rot="21267374">
            <a:off x="2752283" y="522155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95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Open the project folder within the text editor and select the master.cftconf file</a:t>
            </a:r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63DF0C3-6E56-4C39-363C-EB3A2F8362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3749649" cy="433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2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[Project]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Assign the project name to </a:t>
            </a:r>
            <a:r>
              <a:rPr lang="de-DE" sz="1600" b="1" dirty="0"/>
              <a:t>project_name</a:t>
            </a:r>
          </a:p>
          <a:p>
            <a:pPr lvl="2"/>
            <a:r>
              <a:rPr lang="de-DE" sz="1600" dirty="0"/>
              <a:t>This should be consistent with the base file name and project folder named previously, </a:t>
            </a:r>
            <a:r>
              <a:rPr lang="de-DE" sz="1600" b="1" dirty="0"/>
              <a:t>or</a:t>
            </a:r>
            <a:r>
              <a:rPr lang="de-DE" sz="1600" dirty="0"/>
              <a:t> be the file name of the optimal design determined from design variation</a:t>
            </a:r>
          </a:p>
          <a:p>
            <a:pPr marL="914400" lvl="2" indent="0">
              <a:buNone/>
            </a:pPr>
            <a:endParaRPr lang="de-DE" sz="1600" dirty="0"/>
          </a:p>
          <a:p>
            <a:r>
              <a:rPr lang="de-DE" sz="2000" dirty="0"/>
              <a:t>Under </a:t>
            </a:r>
            <a:r>
              <a:rPr lang="de-DE" sz="2000" b="1" dirty="0"/>
              <a:t>[DesignVariation]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run_design_variation_bool </a:t>
            </a:r>
            <a:r>
              <a:rPr lang="de-DE" sz="1600" dirty="0"/>
              <a:t>to </a:t>
            </a:r>
            <a:r>
              <a:rPr lang="de-DE" sz="1600" b="1" dirty="0"/>
              <a:t>False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cft_version</a:t>
            </a:r>
            <a:r>
              <a:rPr lang="de-DE" sz="1600" dirty="0"/>
              <a:t> to the CFturbo version being used (e.g. </a:t>
            </a:r>
            <a:r>
              <a:rPr lang="de-DE" sz="1600" b="1" dirty="0"/>
              <a:t>2022.2.2</a:t>
            </a:r>
            <a:r>
              <a:rPr lang="de-DE" sz="1600" dirty="0"/>
              <a:t>)</a:t>
            </a:r>
          </a:p>
          <a:p>
            <a:pPr marL="914400" lvl="2" indent="0">
              <a:buNone/>
            </a:pPr>
            <a:endParaRPr lang="de-DE" sz="1600" dirty="0"/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3D62424-6C45-1953-F125-0B30A47E1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98"/>
          <a:stretch/>
        </p:blipFill>
        <p:spPr>
          <a:xfrm>
            <a:off x="2634513" y="4191000"/>
            <a:ext cx="3947502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95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[Simerics]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run_simerics_bool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</a:p>
          <a:p>
            <a:pPr lvl="1"/>
            <a:r>
              <a:rPr lang="de-DE" sz="1600" dirty="0"/>
              <a:t>Set</a:t>
            </a:r>
            <a:r>
              <a:rPr lang="de-DE" sz="1600" b="1" dirty="0"/>
              <a:t> simerics_version </a:t>
            </a:r>
            <a:r>
              <a:rPr lang="de-DE" sz="1600" dirty="0"/>
              <a:t>to either </a:t>
            </a:r>
            <a:r>
              <a:rPr lang="de-DE" sz="1600" b="1" dirty="0"/>
              <a:t>SimericsMP</a:t>
            </a:r>
            <a:r>
              <a:rPr lang="de-DE" sz="1600" dirty="0"/>
              <a:t> or </a:t>
            </a:r>
            <a:r>
              <a:rPr lang="de-DE" sz="1600" b="1" dirty="0"/>
              <a:t>SimericsMP+</a:t>
            </a:r>
            <a:endParaRPr lang="de-DE" sz="2000" b="1" dirty="0"/>
          </a:p>
          <a:p>
            <a:pPr marL="457200" lvl="1" indent="0">
              <a:buNone/>
            </a:pPr>
            <a:endParaRPr lang="de-DE" sz="2000" dirty="0"/>
          </a:p>
          <a:p>
            <a:r>
              <a:rPr lang="de-DE" sz="2000" dirty="0"/>
              <a:t>Under </a:t>
            </a:r>
            <a:r>
              <a:rPr lang="de-DE" sz="2000" b="1" dirty="0"/>
              <a:t>[Steady]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avg_window</a:t>
            </a:r>
            <a:r>
              <a:rPr lang="de-DE" sz="1600" dirty="0"/>
              <a:t> to an appropriate integer value for averaging of iterations</a:t>
            </a:r>
          </a:p>
          <a:p>
            <a:pPr marL="457200" lvl="1" indent="0">
              <a:buNone/>
            </a:pPr>
            <a:endParaRPr lang="de-DE" sz="1600" dirty="0"/>
          </a:p>
          <a:p>
            <a:r>
              <a:rPr lang="de-DE" sz="2000" dirty="0"/>
              <a:t>Under </a:t>
            </a:r>
            <a:r>
              <a:rPr lang="de-DE" sz="2000" b="1" dirty="0"/>
              <a:t>[Transient]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</a:t>
            </a:r>
            <a:r>
              <a:rPr lang="de-DE" sz="1600" b="1" dirty="0"/>
              <a:t> run_transient_bool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  <a:r>
              <a:rPr lang="de-DE" sz="1600" dirty="0"/>
              <a:t> or </a:t>
            </a:r>
            <a:r>
              <a:rPr lang="de-DE" sz="1600" b="1" dirty="0"/>
              <a:t>False</a:t>
            </a:r>
            <a:endParaRPr lang="de-DE" sz="1600" dirty="0"/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avg_window</a:t>
            </a:r>
            <a:r>
              <a:rPr lang="de-DE" sz="1600" dirty="0"/>
              <a:t> to an appropriate integer value for averaging of timesteps</a:t>
            </a:r>
          </a:p>
          <a:p>
            <a:pPr lvl="1"/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DE72366-D6C3-E167-2456-9FEE0B046A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2" b="26610"/>
          <a:stretch/>
        </p:blipFill>
        <p:spPr>
          <a:xfrm>
            <a:off x="2724167" y="4495800"/>
            <a:ext cx="3642615" cy="175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65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[PerformanceMap]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run_performance_map_bool</a:t>
            </a:r>
            <a:r>
              <a:rPr lang="de-DE" sz="1600" dirty="0"/>
              <a:t> to </a:t>
            </a:r>
            <a:r>
              <a:rPr lang="de-DE" sz="1600" b="1" dirty="0"/>
              <a:t>True</a:t>
            </a:r>
            <a:r>
              <a:rPr lang="de-DE" sz="1600" dirty="0"/>
              <a:t> </a:t>
            </a:r>
            <a:endParaRPr lang="de-DE" sz="1600" b="1" dirty="0"/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rpm_type</a:t>
            </a:r>
            <a:r>
              <a:rPr lang="de-DE" sz="1600" dirty="0"/>
              <a:t> to </a:t>
            </a:r>
            <a:r>
              <a:rPr lang="de-DE" sz="1600" b="1" dirty="0"/>
              <a:t>relative</a:t>
            </a:r>
            <a:r>
              <a:rPr lang="de-DE" sz="1600" dirty="0"/>
              <a:t> or </a:t>
            </a:r>
            <a:r>
              <a:rPr lang="de-DE" sz="1600" b="1" dirty="0"/>
              <a:t>absolute</a:t>
            </a:r>
          </a:p>
          <a:p>
            <a:pPr lvl="1"/>
            <a:r>
              <a:rPr lang="de-DE" sz="1600" dirty="0"/>
              <a:t>Assign the respective values to</a:t>
            </a:r>
            <a:r>
              <a:rPr lang="de-DE" sz="1600" b="1" dirty="0"/>
              <a:t> rpm_values 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flowrate_type</a:t>
            </a:r>
            <a:r>
              <a:rPr lang="de-DE" sz="1600" dirty="0"/>
              <a:t> to </a:t>
            </a:r>
            <a:r>
              <a:rPr lang="de-DE" sz="1600" b="1" dirty="0"/>
              <a:t>relative</a:t>
            </a:r>
            <a:r>
              <a:rPr lang="de-DE" sz="1600" dirty="0"/>
              <a:t> or </a:t>
            </a:r>
            <a:r>
              <a:rPr lang="de-DE" sz="1600" b="1" dirty="0"/>
              <a:t>absolute</a:t>
            </a:r>
          </a:p>
          <a:p>
            <a:pPr lvl="1"/>
            <a:r>
              <a:rPr lang="de-DE" sz="1600" dirty="0"/>
              <a:t>Assign the respective values to </a:t>
            </a:r>
            <a:r>
              <a:rPr lang="de-DE" sz="1600" b="1" dirty="0"/>
              <a:t>flowrate_values </a:t>
            </a:r>
          </a:p>
          <a:p>
            <a:r>
              <a:rPr lang="de-DE" sz="1800" b="1" dirty="0">
                <a:highlight>
                  <a:srgbClr val="FFFF00"/>
                </a:highlight>
              </a:rPr>
              <a:t>Note: </a:t>
            </a:r>
            <a:r>
              <a:rPr lang="de-DE" sz="1800" dirty="0">
                <a:highlight>
                  <a:srgbClr val="FFFF00"/>
                </a:highlight>
              </a:rPr>
              <a:t>If using </a:t>
            </a:r>
            <a:r>
              <a:rPr lang="de-DE" sz="1800" b="1" dirty="0">
                <a:highlight>
                  <a:srgbClr val="FFFF00"/>
                </a:highlight>
              </a:rPr>
              <a:t>absolute</a:t>
            </a:r>
            <a:r>
              <a:rPr lang="de-DE" sz="1800" dirty="0">
                <a:highlight>
                  <a:srgbClr val="FFFF00"/>
                </a:highlight>
              </a:rPr>
              <a:t> values for </a:t>
            </a:r>
            <a:r>
              <a:rPr lang="de-DE" sz="1800" b="1" dirty="0">
                <a:highlight>
                  <a:srgbClr val="FFFF00"/>
                </a:highlight>
              </a:rPr>
              <a:t>flowrate_values</a:t>
            </a:r>
            <a:r>
              <a:rPr lang="de-DE" sz="1800" dirty="0">
                <a:highlight>
                  <a:srgbClr val="FFFF00"/>
                </a:highlight>
              </a:rPr>
              <a:t>, the values must be in cubic meters per second or kilograms per second; flowrates can be either volumetric or mass but must be consistent with that of the Design Point in the </a:t>
            </a:r>
            <a:r>
              <a:rPr lang="de-DE" sz="1800" b="1" dirty="0">
                <a:highlight>
                  <a:srgbClr val="FFFF00"/>
                </a:highlight>
              </a:rPr>
              <a:t>Global setup </a:t>
            </a:r>
            <a:r>
              <a:rPr lang="de-DE" sz="1800" dirty="0">
                <a:highlight>
                  <a:srgbClr val="FFFF00"/>
                </a:highlight>
              </a:rPr>
              <a:t>within CFturbo</a:t>
            </a:r>
            <a:endParaRPr lang="de-DE" sz="1800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de-DE" sz="1800" b="1" dirty="0">
              <a:highlight>
                <a:srgbClr val="FFFF00"/>
              </a:highlight>
            </a:endParaRPr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127E068-59E3-0F25-13F7-A12CBF7DC4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11"/>
          <a:stretch/>
        </p:blipFill>
        <p:spPr>
          <a:xfrm>
            <a:off x="2438102" y="4460993"/>
            <a:ext cx="4267796" cy="13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90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Within the text editor, open terminal and run the master.py</a:t>
            </a:r>
          </a:p>
          <a:p>
            <a:r>
              <a:rPr lang="de-DE" sz="2000" dirty="0"/>
              <a:t>If using Visual Studio Code:</a:t>
            </a:r>
          </a:p>
          <a:p>
            <a:pPr lvl="1"/>
            <a:r>
              <a:rPr lang="de-DE" sz="1600" dirty="0"/>
              <a:t>Select </a:t>
            </a:r>
            <a:r>
              <a:rPr lang="de-DE" sz="1600" b="1" dirty="0"/>
              <a:t>Terminal</a:t>
            </a:r>
            <a:r>
              <a:rPr lang="de-DE" sz="1600" dirty="0"/>
              <a:t> &gt; </a:t>
            </a:r>
            <a:r>
              <a:rPr lang="de-DE" sz="1600" b="1" dirty="0"/>
              <a:t>New Terminal</a:t>
            </a:r>
          </a:p>
          <a:p>
            <a:pPr lvl="1"/>
            <a:r>
              <a:rPr lang="de-DE" sz="1600" dirty="0"/>
              <a:t>Within the Terminal type </a:t>
            </a:r>
            <a:r>
              <a:rPr lang="de-DE" sz="1600" b="1" dirty="0"/>
              <a:t>python master.py </a:t>
            </a:r>
            <a:r>
              <a:rPr lang="de-DE" sz="1600" dirty="0"/>
              <a:t>and click </a:t>
            </a:r>
            <a:r>
              <a:rPr lang="de-DE" sz="1600" b="1" dirty="0"/>
              <a:t>Enter</a:t>
            </a:r>
            <a:r>
              <a:rPr lang="de-DE" sz="1600" dirty="0"/>
              <a:t> on keyboard</a:t>
            </a:r>
          </a:p>
          <a:p>
            <a:pPr lvl="1"/>
            <a:r>
              <a:rPr lang="de-DE" sz="1600" dirty="0"/>
              <a:t>Use the </a:t>
            </a:r>
            <a:r>
              <a:rPr lang="de-DE" sz="1600" b="1" dirty="0"/>
              <a:t>pip3 install [library] </a:t>
            </a:r>
            <a:r>
              <a:rPr lang="de-DE" sz="1600" dirty="0"/>
              <a:t>command to install the necessary libraries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50" charset="0"/>
                <a:ea typeface="Roboto" pitchFamily="50" charset="0"/>
              </a:rPr>
              <a:t>The user is prompted to input information regarding subsecting control volumes within the flow path:</a:t>
            </a:r>
          </a:p>
          <a:p>
            <a:pPr lvl="1">
              <a:spcBef>
                <a:spcPts val="1000"/>
              </a:spcBef>
              <a:defRPr/>
            </a:pPr>
            <a:r>
              <a:rPr lang="de-DE" sz="1600" dirty="0">
                <a:solidFill>
                  <a:prstClr val="black"/>
                </a:solidFill>
              </a:rPr>
              <a:t>How many subsecting CVs they wish to examine</a:t>
            </a:r>
          </a:p>
          <a:p>
            <a:pPr lvl="1">
              <a:spcBef>
                <a:spcPts val="1000"/>
              </a:spcBef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50" charset="0"/>
                <a:ea typeface="Roboto" pitchFamily="50" charset="0"/>
              </a:rPr>
              <a:t>The number associated with the initial/final component of each subsecting CV</a:t>
            </a:r>
          </a:p>
          <a:p>
            <a:pPr lvl="1">
              <a:spcBef>
                <a:spcPts val="1000"/>
              </a:spcBef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50" charset="0"/>
              <a:ea typeface="Roboto" pitchFamily="50" charset="0"/>
            </a:endParaRPr>
          </a:p>
          <a:p>
            <a:pPr marL="457200" lvl="1" indent="0">
              <a:spcBef>
                <a:spcPts val="1000"/>
              </a:spcBef>
              <a:buNone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50" charset="0"/>
              <a:ea typeface="Roboto" pitchFamily="50" charset="0"/>
            </a:endParaRPr>
          </a:p>
          <a:p>
            <a:pPr marL="914400" lvl="2" indent="0">
              <a:buNone/>
            </a:pPr>
            <a:endParaRPr lang="de-DE" sz="20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IV. Run master.py in VS 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BE2D6F3-82F8-AAE8-6053-8E1FE42B6F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6"/>
          <a:stretch/>
        </p:blipFill>
        <p:spPr>
          <a:xfrm>
            <a:off x="991005" y="4419600"/>
            <a:ext cx="7234518" cy="15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99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General Workflow:</a:t>
            </a:r>
          </a:p>
          <a:p>
            <a:pPr lvl="1"/>
            <a:r>
              <a:rPr lang="de-DE" sz="1600" dirty="0"/>
              <a:t>Run steady-state simulations for each design variation</a:t>
            </a:r>
          </a:p>
          <a:p>
            <a:pPr lvl="1"/>
            <a:r>
              <a:rPr lang="de-DE" sz="1600" dirty="0"/>
              <a:t>Analyze performance of each design variable to find optimal design</a:t>
            </a:r>
          </a:p>
          <a:p>
            <a:pPr lvl="1"/>
            <a:r>
              <a:rPr lang="de-DE" sz="1600" dirty="0"/>
              <a:t>Run a full performance map for the optimal design</a:t>
            </a: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/>
              <a:t>General Outline – Design Variation: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Create and Prepare Project Folder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Select Design Variation Parameters/Export to SimericsMP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User Modification of master.cftconf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Run master.py within Visual Studio Code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Fill in Design Parameter Values in .csv  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Open Results .csv File for Post-Processing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Design Variation + Performance Map Using SMP </a:t>
            </a:r>
            <a:r>
              <a:rPr lang="en-US" sz="2200" b="1" dirty="0"/>
              <a:t>(A + B)</a:t>
            </a:r>
            <a:endParaRPr lang="de-DE" sz="2200" b="1" dirty="0"/>
          </a:p>
        </p:txBody>
      </p:sp>
    </p:spTree>
    <p:extLst>
      <p:ext uri="{BB962C8B-B14F-4D97-AF65-F5344CB8AC3E}">
        <p14:creationId xmlns:p14="http://schemas.microsoft.com/office/powerpoint/2010/main" val="1689789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Wait for the program to finish</a:t>
            </a:r>
          </a:p>
          <a:p>
            <a:r>
              <a:rPr lang="de-DE" sz="2000" dirty="0"/>
              <a:t>Within File Explorer, open the resultant .csv files</a:t>
            </a:r>
          </a:p>
          <a:p>
            <a:r>
              <a:rPr lang="de-DE" sz="2000" dirty="0"/>
              <a:t>The averaged results of performance characteristics for each design point are displayed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V. Open Results .csv File for Post-Processing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200BF0-609A-2993-2DE3-B1A5D10A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095" y="2743200"/>
            <a:ext cx="5158581" cy="34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41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Create and name a project folder accordingly (e.g. </a:t>
            </a:r>
            <a:r>
              <a:rPr lang="de-DE" sz="2000" b="1" dirty="0"/>
              <a:t>axial-fan_v1</a:t>
            </a:r>
            <a:r>
              <a:rPr lang="de-DE" sz="2000" dirty="0"/>
              <a:t>)</a:t>
            </a:r>
          </a:p>
          <a:p>
            <a:r>
              <a:rPr lang="de-DE" sz="2000" dirty="0"/>
              <a:t>Download the CFturbo python scripts from github repository and place within project folder:</a:t>
            </a:r>
          </a:p>
          <a:p>
            <a:pPr lvl="1"/>
            <a:r>
              <a:rPr lang="de-DE" sz="1600" dirty="0"/>
              <a:t>master.cftconf</a:t>
            </a:r>
          </a:p>
          <a:p>
            <a:pPr lvl="1"/>
            <a:r>
              <a:rPr lang="de-DE" sz="1600" dirty="0"/>
              <a:t>master.py</a:t>
            </a:r>
          </a:p>
          <a:p>
            <a:pPr lvl="1"/>
            <a:r>
              <a:rPr lang="de-DE" sz="1600" dirty="0"/>
              <a:t>modify_spro.py</a:t>
            </a:r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r>
              <a:rPr lang="de-DE" sz="2000" b="1" dirty="0"/>
              <a:t>Ensure the Cfturbo Design File (project_name.cft) is also in the project folder, both with the same name!</a:t>
            </a:r>
            <a:endParaRPr lang="de-DE" sz="1600" b="1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I. Create and Prepare Project Folder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624C08-0373-A6BC-CBB8-1307548410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92436"/>
            <a:ext cx="5867402" cy="270234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0F7C0FF-EE14-DD51-4FD9-55AAA80DFACF}"/>
              </a:ext>
            </a:extLst>
          </p:cNvPr>
          <p:cNvSpPr/>
          <p:nvPr/>
        </p:nvSpPr>
        <p:spPr>
          <a:xfrm rot="5117515">
            <a:off x="7882614" y="2446368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43A233-3495-1896-B6D2-EDF4A1E9AD33}"/>
              </a:ext>
            </a:extLst>
          </p:cNvPr>
          <p:cNvSpPr/>
          <p:nvPr/>
        </p:nvSpPr>
        <p:spPr>
          <a:xfrm rot="21267374">
            <a:off x="5647883" y="461195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6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After the design process within CFturbo, select </a:t>
            </a:r>
            <a:r>
              <a:rPr lang="de-DE" sz="2000" b="1" dirty="0"/>
              <a:t>Batch mode/optimization </a:t>
            </a:r>
            <a:r>
              <a:rPr lang="de-DE" sz="2000" dirty="0"/>
              <a:t>under the </a:t>
            </a:r>
            <a:r>
              <a:rPr lang="de-DE" sz="2000" b="1" dirty="0"/>
              <a:t>Project</a:t>
            </a:r>
            <a:r>
              <a:rPr lang="de-DE" sz="2000" dirty="0"/>
              <a:t> tab</a:t>
            </a: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r>
              <a:rPr lang="de-DE" sz="2000" dirty="0"/>
              <a:t>Under the </a:t>
            </a:r>
            <a:r>
              <a:rPr lang="de-DE" sz="2000" b="1" dirty="0"/>
              <a:t>Parameters</a:t>
            </a:r>
            <a:r>
              <a:rPr lang="de-DE" sz="2000" dirty="0"/>
              <a:t> tab, check the box corresponding to each design parameter you wish to vary.</a:t>
            </a:r>
          </a:p>
          <a:p>
            <a:endParaRPr lang="de-DE" sz="2000" dirty="0"/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AD136A-1619-E15B-ADF5-5110E058E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05000"/>
            <a:ext cx="5497623" cy="126501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8EBD013-D10F-4280-BC16-DCE72A54A211}"/>
              </a:ext>
            </a:extLst>
          </p:cNvPr>
          <p:cNvSpPr/>
          <p:nvPr/>
        </p:nvSpPr>
        <p:spPr>
          <a:xfrm rot="9432438">
            <a:off x="5493526" y="2122272"/>
            <a:ext cx="838200" cy="205743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2F7B6D-D7D6-91EF-22D7-AB0A4EAC9F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82" b="8250"/>
          <a:stretch/>
        </p:blipFill>
        <p:spPr>
          <a:xfrm>
            <a:off x="814692" y="4191000"/>
            <a:ext cx="7514616" cy="199311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F340324-91AB-10F2-30F6-8E6928867269}"/>
              </a:ext>
            </a:extLst>
          </p:cNvPr>
          <p:cNvSpPr/>
          <p:nvPr/>
        </p:nvSpPr>
        <p:spPr>
          <a:xfrm rot="20458259">
            <a:off x="409763" y="5160224"/>
            <a:ext cx="838200" cy="205743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20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075" y="1052512"/>
            <a:ext cx="3921125" cy="5220000"/>
          </a:xfrm>
        </p:spPr>
        <p:txBody>
          <a:bodyPr>
            <a:normAutofit/>
          </a:bodyPr>
          <a:lstStyle/>
          <a:p>
            <a:r>
              <a:rPr lang="de-DE" sz="2000" dirty="0"/>
              <a:t>Under the </a:t>
            </a:r>
            <a:r>
              <a:rPr lang="de-DE" sz="2000" b="1" dirty="0"/>
              <a:t>Export actions </a:t>
            </a:r>
            <a:r>
              <a:rPr lang="de-DE" sz="2000" dirty="0"/>
              <a:t>tab:</a:t>
            </a:r>
          </a:p>
          <a:p>
            <a:pPr lvl="1"/>
            <a:r>
              <a:rPr lang="de-DE" sz="1600" dirty="0"/>
              <a:t>Within the </a:t>
            </a:r>
            <a:r>
              <a:rPr lang="de-DE" sz="1600" b="1" dirty="0"/>
              <a:t>Export interfaces </a:t>
            </a:r>
            <a:r>
              <a:rPr lang="de-DE" sz="1600" dirty="0"/>
              <a:t>window, open</a:t>
            </a:r>
            <a:r>
              <a:rPr lang="de-DE" sz="1600" b="1" dirty="0"/>
              <a:t> CFD </a:t>
            </a:r>
            <a:r>
              <a:rPr lang="de-DE" sz="1600" dirty="0"/>
              <a:t>and highlight </a:t>
            </a:r>
            <a:r>
              <a:rPr lang="de-DE" sz="1600" b="1" dirty="0"/>
              <a:t>Simerics</a:t>
            </a:r>
          </a:p>
          <a:p>
            <a:pPr lvl="1"/>
            <a:r>
              <a:rPr lang="de-DE" sz="1600" dirty="0"/>
              <a:t>Within the</a:t>
            </a:r>
            <a:r>
              <a:rPr lang="de-DE" sz="1600" b="1" dirty="0"/>
              <a:t> Components </a:t>
            </a:r>
            <a:r>
              <a:rPr lang="de-DE" sz="1600" dirty="0"/>
              <a:t>window, check the box corresponding to the design component you wish to include in the simulation geometry</a:t>
            </a:r>
          </a:p>
          <a:p>
            <a:pPr lvl="1"/>
            <a:r>
              <a:rPr lang="de-DE" sz="1600" dirty="0"/>
              <a:t>Select </a:t>
            </a:r>
            <a:r>
              <a:rPr lang="de-DE" sz="1600" b="1" dirty="0"/>
              <a:t>Directory </a:t>
            </a:r>
            <a:r>
              <a:rPr lang="de-DE" sz="1600" dirty="0"/>
              <a:t>and assign the project folder</a:t>
            </a:r>
            <a:endParaRPr lang="de-DE" sz="1600" b="1" dirty="0"/>
          </a:p>
          <a:p>
            <a:pPr lvl="1"/>
            <a:endParaRPr lang="de-DE" sz="1600" dirty="0"/>
          </a:p>
          <a:p>
            <a:pPr lvl="1"/>
            <a:endParaRPr lang="de-DE" sz="1600" b="1" dirty="0"/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D10DFE-EE9E-0D28-8436-29B1BCB6F9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60"/>
          <a:stretch/>
        </p:blipFill>
        <p:spPr>
          <a:xfrm>
            <a:off x="4800600" y="1219200"/>
            <a:ext cx="3749435" cy="469606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56DCBD7-7F60-348D-1D38-CF7A059358FD}"/>
              </a:ext>
            </a:extLst>
          </p:cNvPr>
          <p:cNvSpPr/>
          <p:nvPr/>
        </p:nvSpPr>
        <p:spPr>
          <a:xfrm rot="865704">
            <a:off x="6108552" y="1312327"/>
            <a:ext cx="772620" cy="198554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025CBEE-4477-4CE3-04C2-F0FF7EAE5C42}"/>
              </a:ext>
            </a:extLst>
          </p:cNvPr>
          <p:cNvSpPr/>
          <p:nvPr/>
        </p:nvSpPr>
        <p:spPr>
          <a:xfrm rot="20705271">
            <a:off x="4203808" y="5434888"/>
            <a:ext cx="808912" cy="189646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C2F98EB-3F9C-1DD5-CB89-47A18216B0EA}"/>
              </a:ext>
            </a:extLst>
          </p:cNvPr>
          <p:cNvSpPr/>
          <p:nvPr/>
        </p:nvSpPr>
        <p:spPr>
          <a:xfrm rot="20705271">
            <a:off x="4057109" y="5928697"/>
            <a:ext cx="808912" cy="189646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59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Within the </a:t>
            </a:r>
            <a:r>
              <a:rPr lang="de-DE" sz="1600" b="1" dirty="0"/>
              <a:t>Settings </a:t>
            </a:r>
            <a:r>
              <a:rPr lang="de-DE" sz="1600" dirty="0"/>
              <a:t>window, ensure </a:t>
            </a:r>
            <a:r>
              <a:rPr lang="de-DE" sz="1600" b="1" dirty="0"/>
              <a:t>Export all files </a:t>
            </a:r>
            <a:r>
              <a:rPr lang="de-DE" sz="1600" dirty="0"/>
              <a:t>is selected in the dropdown menu</a:t>
            </a:r>
          </a:p>
          <a:p>
            <a:r>
              <a:rPr lang="de-DE" sz="1600" dirty="0"/>
              <a:t>Select </a:t>
            </a:r>
            <a:r>
              <a:rPr lang="de-DE" sz="1600" b="1" dirty="0"/>
              <a:t>Solver</a:t>
            </a:r>
            <a:r>
              <a:rPr lang="de-DE" sz="1600" dirty="0"/>
              <a:t> and choose the </a:t>
            </a:r>
            <a:r>
              <a:rPr lang="de-DE" sz="1600" b="1" dirty="0"/>
              <a:t>Steady</a:t>
            </a:r>
            <a:r>
              <a:rPr lang="de-DE" sz="1600" dirty="0"/>
              <a:t> solver type from the dropdown menu</a:t>
            </a:r>
          </a:p>
          <a:p>
            <a:r>
              <a:rPr lang="de-DE" sz="1600" dirty="0"/>
              <a:t>Denote the </a:t>
            </a:r>
            <a:r>
              <a:rPr lang="de-DE" sz="1600" b="1" dirty="0"/>
              <a:t>base file name </a:t>
            </a:r>
            <a:r>
              <a:rPr lang="de-DE" sz="1600" dirty="0"/>
              <a:t>with the marker that suggests the </a:t>
            </a:r>
            <a:r>
              <a:rPr lang="de-DE" sz="1600" i="1" dirty="0"/>
              <a:t>steady</a:t>
            </a:r>
            <a:r>
              <a:rPr lang="de-DE" sz="1600" dirty="0"/>
              <a:t> solver type (_steady)</a:t>
            </a:r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pPr marL="457200" lvl="1" indent="0">
              <a:buNone/>
            </a:pPr>
            <a:endParaRPr lang="de-DE" sz="1600" b="1" dirty="0"/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FA9664-9A0A-04EB-A7C7-D94636B8FB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6" b="-733"/>
          <a:stretch/>
        </p:blipFill>
        <p:spPr>
          <a:xfrm>
            <a:off x="3030379" y="2133600"/>
            <a:ext cx="2133915" cy="418589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C129BCA-33E8-2C6A-C168-9EF5CD1FE498}"/>
              </a:ext>
            </a:extLst>
          </p:cNvPr>
          <p:cNvSpPr/>
          <p:nvPr/>
        </p:nvSpPr>
        <p:spPr>
          <a:xfrm rot="10800000">
            <a:off x="4953000" y="2655984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DB91FC7-506D-D2EB-76DD-5CBE47D27008}"/>
              </a:ext>
            </a:extLst>
          </p:cNvPr>
          <p:cNvSpPr/>
          <p:nvPr/>
        </p:nvSpPr>
        <p:spPr>
          <a:xfrm rot="11282786">
            <a:off x="5117272" y="329266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04AAD87-5836-8FBF-BBDE-C635B6A7BFCF}"/>
              </a:ext>
            </a:extLst>
          </p:cNvPr>
          <p:cNvSpPr/>
          <p:nvPr/>
        </p:nvSpPr>
        <p:spPr>
          <a:xfrm rot="682210">
            <a:off x="2177870" y="594117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2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075" y="1052512"/>
            <a:ext cx="3997325" cy="5220000"/>
          </a:xfrm>
        </p:spPr>
        <p:txBody>
          <a:bodyPr>
            <a:normAutofit/>
          </a:bodyPr>
          <a:lstStyle/>
          <a:p>
            <a:r>
              <a:rPr lang="de-DE" sz="1600" dirty="0"/>
              <a:t>Click </a:t>
            </a:r>
            <a:r>
              <a:rPr lang="de-DE" sz="1600" b="1" dirty="0"/>
              <a:t>Add</a:t>
            </a:r>
            <a:endParaRPr lang="de-DE" sz="1600" dirty="0"/>
          </a:p>
          <a:p>
            <a:r>
              <a:rPr lang="de-DE" sz="1600" dirty="0"/>
              <a:t>Click</a:t>
            </a:r>
            <a:r>
              <a:rPr lang="de-DE" sz="1600" b="1" dirty="0"/>
              <a:t> Save as... </a:t>
            </a:r>
            <a:r>
              <a:rPr lang="de-DE" sz="1600" dirty="0"/>
              <a:t>and</a:t>
            </a:r>
            <a:r>
              <a:rPr lang="de-DE" sz="1600" b="1" dirty="0"/>
              <a:t> </a:t>
            </a:r>
            <a:r>
              <a:rPr lang="de-DE" sz="1600" dirty="0"/>
              <a:t>save the CFturbo Batch File to the project folder with the marker that suggests the </a:t>
            </a:r>
            <a:r>
              <a:rPr lang="de-DE" sz="1600" i="1" dirty="0"/>
              <a:t>steady</a:t>
            </a:r>
            <a:r>
              <a:rPr lang="de-DE" sz="1600" dirty="0"/>
              <a:t> solver type (e.g. axial-fan_v1_steady.cft-batch)</a:t>
            </a:r>
          </a:p>
          <a:p>
            <a:pPr marL="457200" lvl="1" indent="0">
              <a:buNone/>
            </a:pPr>
            <a:endParaRPr lang="de-DE" sz="1600" b="1" dirty="0"/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58A837-5EEB-9E55-A58D-2A249D449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10" y="1143000"/>
            <a:ext cx="4484056" cy="484163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0A76688-9758-5F2A-3A1A-0BEBD428A9C1}"/>
              </a:ext>
            </a:extLst>
          </p:cNvPr>
          <p:cNvSpPr/>
          <p:nvPr/>
        </p:nvSpPr>
        <p:spPr>
          <a:xfrm rot="682210">
            <a:off x="7710508" y="1832981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D2BE3A2-BEDE-2F61-1A14-99221F1EE600}"/>
              </a:ext>
            </a:extLst>
          </p:cNvPr>
          <p:cNvSpPr/>
          <p:nvPr/>
        </p:nvSpPr>
        <p:spPr>
          <a:xfrm rot="682210">
            <a:off x="4738709" y="101839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54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EBA52-262F-0EE8-FF32-AA06B9369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20" y="2202170"/>
            <a:ext cx="2011578" cy="3975853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If transient simulation results are desired, then repeat:</a:t>
            </a:r>
          </a:p>
          <a:p>
            <a:pPr lvl="1"/>
            <a:r>
              <a:rPr lang="de-DE" sz="1200" dirty="0"/>
              <a:t>Within the </a:t>
            </a:r>
            <a:r>
              <a:rPr lang="de-DE" sz="1200" b="1" dirty="0"/>
              <a:t>Settings </a:t>
            </a:r>
            <a:r>
              <a:rPr lang="de-DE" sz="1200" dirty="0"/>
              <a:t>window, ensure </a:t>
            </a:r>
            <a:r>
              <a:rPr lang="de-DE" sz="1200" b="1" dirty="0"/>
              <a:t>Export all files </a:t>
            </a:r>
            <a:r>
              <a:rPr lang="de-DE" sz="1200" dirty="0"/>
              <a:t>is selected in the dropdown menu</a:t>
            </a:r>
          </a:p>
          <a:p>
            <a:pPr lvl="1"/>
            <a:r>
              <a:rPr lang="de-DE" sz="1200" dirty="0"/>
              <a:t>Select </a:t>
            </a:r>
            <a:r>
              <a:rPr lang="de-DE" sz="1200" b="1" dirty="0"/>
              <a:t>Solver</a:t>
            </a:r>
            <a:r>
              <a:rPr lang="de-DE" sz="1200" dirty="0"/>
              <a:t> and choose the </a:t>
            </a:r>
            <a:r>
              <a:rPr lang="de-DE" sz="1200" b="1" dirty="0"/>
              <a:t>Transient</a:t>
            </a:r>
            <a:r>
              <a:rPr lang="de-DE" sz="1200" dirty="0"/>
              <a:t> solver type from the dropdown menu</a:t>
            </a:r>
          </a:p>
          <a:p>
            <a:pPr lvl="1"/>
            <a:r>
              <a:rPr lang="de-DE" sz="1200" dirty="0"/>
              <a:t>Denote the </a:t>
            </a:r>
            <a:r>
              <a:rPr lang="de-DE" sz="1200" b="1" dirty="0"/>
              <a:t>base file name </a:t>
            </a:r>
            <a:r>
              <a:rPr lang="de-DE" sz="1200" dirty="0"/>
              <a:t>with the marker that suggests the </a:t>
            </a:r>
            <a:r>
              <a:rPr lang="de-DE" sz="1200" i="1" dirty="0"/>
              <a:t>transient</a:t>
            </a:r>
            <a:r>
              <a:rPr lang="de-DE" sz="1200" dirty="0"/>
              <a:t> solver type (_transient)</a:t>
            </a:r>
          </a:p>
          <a:p>
            <a:pPr lvl="1"/>
            <a:endParaRPr lang="de-DE" sz="1200" dirty="0"/>
          </a:p>
          <a:p>
            <a:pPr lvl="1"/>
            <a:endParaRPr lang="de-DE" sz="1200" dirty="0"/>
          </a:p>
          <a:p>
            <a:pPr lvl="1"/>
            <a:endParaRPr lang="de-DE" sz="1200" dirty="0"/>
          </a:p>
          <a:p>
            <a:pPr lvl="1"/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600" b="1" dirty="0"/>
          </a:p>
          <a:p>
            <a:pPr lvl="1"/>
            <a:endParaRPr lang="de-DE" sz="1600" b="1" dirty="0"/>
          </a:p>
          <a:p>
            <a:pPr marL="457200" lvl="1" indent="0">
              <a:buNone/>
            </a:pPr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BFB148A-B26C-0374-910F-A9BED659D245}"/>
              </a:ext>
            </a:extLst>
          </p:cNvPr>
          <p:cNvSpPr/>
          <p:nvPr/>
        </p:nvSpPr>
        <p:spPr>
          <a:xfrm rot="11549475">
            <a:off x="5134635" y="2774311"/>
            <a:ext cx="952900" cy="248428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1087404-67B0-F21B-40D7-6F76C0AE39EA}"/>
              </a:ext>
            </a:extLst>
          </p:cNvPr>
          <p:cNvSpPr/>
          <p:nvPr/>
        </p:nvSpPr>
        <p:spPr>
          <a:xfrm rot="11549475">
            <a:off x="5131279" y="3343055"/>
            <a:ext cx="952900" cy="248428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4400503-ACA6-1AD5-44FE-A6378BD4AE36}"/>
              </a:ext>
            </a:extLst>
          </p:cNvPr>
          <p:cNvSpPr/>
          <p:nvPr/>
        </p:nvSpPr>
        <p:spPr>
          <a:xfrm rot="10800000">
            <a:off x="5257800" y="5950906"/>
            <a:ext cx="952900" cy="248428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68403"/>
      </p:ext>
    </p:extLst>
  </p:cSld>
  <p:clrMapOvr>
    <a:masterClrMapping/>
  </p:clrMapOvr>
</p:sld>
</file>

<file path=ppt/theme/theme1.xml><?xml version="1.0" encoding="utf-8"?>
<a:theme xmlns:a="http://schemas.openxmlformats.org/drawingml/2006/main" name="Tite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294971A2-F1BF-47A6-9245-29AA052393D4}" vid="{8174E7C7-7B66-4164-B10D-118B55534F93}"/>
    </a:ext>
  </a:extLst>
</a:theme>
</file>

<file path=ppt/theme/theme2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/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94971A2-F1BF-47A6-9245-29AA052393D4}" vid="{3EFAC117-53B6-49BE-B44F-AEA3C154F4DB}"/>
    </a:ext>
  </a:ext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CFturbo_en</Template>
  <TotalTime>6119</TotalTime>
  <Words>1889</Words>
  <Application>Microsoft Office PowerPoint</Application>
  <PresentationFormat>On-screen Show (4:3)</PresentationFormat>
  <Paragraphs>292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Roboto</vt:lpstr>
      <vt:lpstr>Titel</vt:lpstr>
      <vt:lpstr>Master</vt:lpstr>
      <vt:lpstr>PowerPoint Presentation</vt:lpstr>
      <vt:lpstr>Objectives + Prerequisites</vt:lpstr>
      <vt:lpstr>Design Variation + Performance Map Using SMP (A + B)</vt:lpstr>
      <vt:lpstr>I. Create and Prepare Project Folder</vt:lpstr>
      <vt:lpstr>II. Select Design Variation Parameters/Export to SMP</vt:lpstr>
      <vt:lpstr>II. Select Design Variation Parameters/Export to SMP (cont.)</vt:lpstr>
      <vt:lpstr>II. Select Design Variation Parameters/Export to SMP (cont.)</vt:lpstr>
      <vt:lpstr>II. Select Design Variation Parameters/Export to SMP (cont.)</vt:lpstr>
      <vt:lpstr>II. Select Design Variation Parameters/Export to SMP (cont.)</vt:lpstr>
      <vt:lpstr>II. Select Design Variation Parameters/Export to SMP (cont.)</vt:lpstr>
      <vt:lpstr>III. User Modification of master.cftconf</vt:lpstr>
      <vt:lpstr>III. User Modification of master.cftconf (Cont.)</vt:lpstr>
      <vt:lpstr>III. User Modification of master.cftconf (Cont.)</vt:lpstr>
      <vt:lpstr>III. User Modification of master.cftconf (Cont.)</vt:lpstr>
      <vt:lpstr>IV. Run master.py in VS Code</vt:lpstr>
      <vt:lpstr>V. Fill in Design Parameter Values in .csv </vt:lpstr>
      <vt:lpstr>VI. Open Results .csv File for Post-Processing</vt:lpstr>
      <vt:lpstr>Performance Map Using SMP (B Only)</vt:lpstr>
      <vt:lpstr>I. Create and Prepare Project Folder</vt:lpstr>
      <vt:lpstr>II. CFturbo Design Export to SimericsMP</vt:lpstr>
      <vt:lpstr>II. CFturbo Design Export to SimericsMP (Cont.)</vt:lpstr>
      <vt:lpstr>II. CFturbo Design Export to SimericsMP (Cont.)</vt:lpstr>
      <vt:lpstr>II. CFturbo Design Export to SimericsMP (Cont.)</vt:lpstr>
      <vt:lpstr>II. CFturbo Design Export to SimericsMP (Cont.)</vt:lpstr>
      <vt:lpstr>III. User Modification of master.cftconf</vt:lpstr>
      <vt:lpstr>III. User Modification of master.cftconf (Cont.)</vt:lpstr>
      <vt:lpstr>III. User Modification of master.cftconf (Cont.)</vt:lpstr>
      <vt:lpstr>III. User Modification of master.cftconf (Cont.)</vt:lpstr>
      <vt:lpstr>IV. Run master.py in VS Code</vt:lpstr>
      <vt:lpstr>V. Open Results .csv File for Post-Processing</vt:lpstr>
    </vt:vector>
  </TitlesOfParts>
  <Company>CFDnetwork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Ralph-Peter Müller</dc:creator>
  <cp:lastModifiedBy>Christopher Sands</cp:lastModifiedBy>
  <cp:revision>200</cp:revision>
  <dcterms:created xsi:type="dcterms:W3CDTF">2019-12-02T21:46:32Z</dcterms:created>
  <dcterms:modified xsi:type="dcterms:W3CDTF">2023-08-14T01:37:33Z</dcterms:modified>
</cp:coreProperties>
</file>